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9"/>
  </p:notesMasterIdLst>
  <p:sldIdLst>
    <p:sldId id="260" r:id="rId2"/>
    <p:sldId id="261" r:id="rId3"/>
    <p:sldId id="271" r:id="rId4"/>
    <p:sldId id="262" r:id="rId5"/>
    <p:sldId id="276" r:id="rId6"/>
    <p:sldId id="277" r:id="rId7"/>
    <p:sldId id="263" r:id="rId8"/>
    <p:sldId id="264" r:id="rId9"/>
    <p:sldId id="265" r:id="rId10"/>
    <p:sldId id="272" r:id="rId11"/>
    <p:sldId id="273" r:id="rId12"/>
    <p:sldId id="274" r:id="rId13"/>
    <p:sldId id="275" r:id="rId14"/>
    <p:sldId id="266" r:id="rId15"/>
    <p:sldId id="270" r:id="rId16"/>
    <p:sldId id="268" r:id="rId17"/>
    <p:sldId id="269" r:id="rId1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18" autoAdjust="0"/>
    <p:restoredTop sz="94660"/>
  </p:normalViewPr>
  <p:slideViewPr>
    <p:cSldViewPr>
      <p:cViewPr>
        <p:scale>
          <a:sx n="125" d="100"/>
          <a:sy n="125" d="100"/>
        </p:scale>
        <p:origin x="-153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CBB7A-1B0D-469E-B333-F9E3BAD36E2D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01575-8071-4CD7-9DD7-A6D731FC7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93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01575-8071-4CD7-9DD7-A6D731FC784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968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01575-8071-4CD7-9DD7-A6D731FC784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980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E32F-8531-4107-B737-C75F0ECC3737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542C-BB95-46F6-A44F-CE86C88479B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E32F-8531-4107-B737-C75F0ECC3737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542C-BB95-46F6-A44F-CE86C88479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E32F-8531-4107-B737-C75F0ECC3737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542C-BB95-46F6-A44F-CE86C88479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E32F-8531-4107-B737-C75F0ECC3737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542C-BB95-46F6-A44F-CE86C88479B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E32F-8531-4107-B737-C75F0ECC3737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542C-BB95-46F6-A44F-CE86C88479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E32F-8531-4107-B737-C75F0ECC3737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542C-BB95-46F6-A44F-CE86C88479B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E32F-8531-4107-B737-C75F0ECC3737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542C-BB95-46F6-A44F-CE86C88479B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E32F-8531-4107-B737-C75F0ECC3737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542C-BB95-46F6-A44F-CE86C88479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E32F-8531-4107-B737-C75F0ECC3737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542C-BB95-46F6-A44F-CE86C88479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E32F-8531-4107-B737-C75F0ECC3737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542C-BB95-46F6-A44F-CE86C88479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E32F-8531-4107-B737-C75F0ECC3737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542C-BB95-46F6-A44F-CE86C88479B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C5E32F-8531-4107-B737-C75F0ECC3737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489542C-BB95-46F6-A44F-CE86C88479B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3" y="1909859"/>
            <a:ext cx="8568952" cy="117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34851" y="2967335"/>
            <a:ext cx="567431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Стрелочные переводы</a:t>
            </a:r>
          </a:p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Стрелки</a:t>
            </a:r>
          </a:p>
          <a:p>
            <a:pPr algn="ctr"/>
            <a:r>
              <a:rPr lang="ru-RU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Крестовины</a:t>
            </a:r>
          </a:p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Рельсы соединительных путей</a:t>
            </a:r>
            <a:endParaRPr lang="ru-RU" sz="32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Накладки и тяги</a:t>
            </a:r>
            <a:endParaRPr lang="ru-RU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661" y="404664"/>
            <a:ext cx="9144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419872" y="620688"/>
            <a:ext cx="49060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ООО «Завод транспортного оборудования</a:t>
            </a:r>
            <a:endParaRPr lang="ru-RU" sz="2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22076" y="6309320"/>
            <a:ext cx="10998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</a:t>
            </a:r>
            <a:r>
              <a:rPr lang="ru-RU" sz="2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</a:t>
            </a:r>
            <a:r>
              <a:rPr lang="ru-RU" sz="2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</a:t>
            </a:r>
            <a:r>
              <a:rPr lang="ru-RU" sz="2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ушва</a:t>
            </a:r>
            <a:endParaRPr lang="ru-RU" sz="2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7591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7463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11760" y="836712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Крестовина </a:t>
            </a:r>
            <a:r>
              <a:rPr lang="ru-RU" b="1" dirty="0"/>
              <a:t>8403.03.000</a:t>
            </a:r>
            <a:endParaRPr lang="ru-RU" b="1" dirty="0" smtClean="0"/>
          </a:p>
        </p:txBody>
      </p:sp>
      <p:pic>
        <p:nvPicPr>
          <p:cNvPr id="9" name="Picture 3" descr="D:\Desktop\Выставка трамвайной стрелочной продукции\2018-11-15 09-03-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200" r="24330" b="20814"/>
          <a:stretch/>
        </p:blipFill>
        <p:spPr bwMode="auto">
          <a:xfrm>
            <a:off x="1112363" y="1814639"/>
            <a:ext cx="6919274" cy="226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9552" y="4235604"/>
            <a:ext cx="83195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Цельнолитая </a:t>
            </a:r>
            <a:r>
              <a:rPr lang="ru-RU" sz="1600" dirty="0"/>
              <a:t>из высокомарганцовистой стали (110Г13Л) с </a:t>
            </a:r>
            <a:r>
              <a:rPr lang="ru-RU" sz="1600" dirty="0" smtClean="0"/>
              <a:t>обеспечением </a:t>
            </a:r>
            <a:r>
              <a:rPr lang="ru-RU" sz="1600" dirty="0"/>
              <a:t>возможности установки инвентарных стыковых накладок и выполнения </a:t>
            </a:r>
            <a:r>
              <a:rPr lang="ru-RU" sz="1600" dirty="0" err="1"/>
              <a:t>алюминотермитной</a:t>
            </a:r>
            <a:r>
              <a:rPr lang="ru-RU" sz="1600" dirty="0"/>
              <a:t> сварки с рельсами трамвайными типа РТ62 по ГОСТ Р 55941-2014.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Изготавливается в 2-х исполнениях для правого и левого направлений перевода по техническим условиям «Соединения и пересечения трамвайных путей» ЛПТП.665129.006ТУ.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115452"/>
            <a:ext cx="8784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Предназначена для </a:t>
            </a:r>
            <a:r>
              <a:rPr lang="ru-RU" dirty="0"/>
              <a:t>укладки в составе трамвайных стрелочных </a:t>
            </a:r>
            <a:r>
              <a:rPr lang="ru-RU" dirty="0" smtClean="0"/>
              <a:t>переводов</a:t>
            </a:r>
          </a:p>
          <a:p>
            <a:pPr algn="ctr"/>
            <a:r>
              <a:rPr lang="ru-RU" dirty="0" smtClean="0"/>
              <a:t>по </a:t>
            </a:r>
            <a:r>
              <a:rPr lang="ru-RU" dirty="0"/>
              <a:t>эпюре № 364.</a:t>
            </a:r>
          </a:p>
        </p:txBody>
      </p:sp>
    </p:spTree>
    <p:extLst>
      <p:ext uri="{BB962C8B-B14F-4D97-AF65-F5344CB8AC3E}">
        <p14:creationId xmlns:p14="http://schemas.microsoft.com/office/powerpoint/2010/main" val="3322549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7463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D:\Desktop\Выставка трамвайной стрелочной продукции\2018-11-15 09-00-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5"/>
          <a:stretch/>
        </p:blipFill>
        <p:spPr bwMode="auto">
          <a:xfrm>
            <a:off x="1819427" y="1700808"/>
            <a:ext cx="5364882" cy="273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411760" y="836712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Крестовина </a:t>
            </a:r>
            <a:r>
              <a:rPr lang="ru-RU" b="1" dirty="0"/>
              <a:t>8404.03.000</a:t>
            </a:r>
            <a:endParaRPr lang="ru-RU" b="1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4451628"/>
            <a:ext cx="83195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Цельнолитая </a:t>
            </a:r>
            <a:r>
              <a:rPr lang="ru-RU" sz="1600" dirty="0"/>
              <a:t>из высокомарганцовистой стали (110Г13Л) с обеспечением возможности установки инвентарных стыковых накладок и выполнения </a:t>
            </a:r>
            <a:r>
              <a:rPr lang="ru-RU" sz="1600" dirty="0" err="1"/>
              <a:t>алюминотермитной</a:t>
            </a:r>
            <a:r>
              <a:rPr lang="ru-RU" sz="1600" dirty="0"/>
              <a:t> сварки с рельсами трамвайными типа РТ62 по ГОСТ Р 55941-2014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Изготавливается в 2-х исполнениях для правого и левого направлений перевода по техническим условиям «Соединения и пересечения трамвайных путей» ЛПТП.665129.006ТУ.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115452"/>
            <a:ext cx="8784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Предназначена для </a:t>
            </a:r>
            <a:r>
              <a:rPr lang="ru-RU" dirty="0"/>
              <a:t>укладки в составе трамвайных стрелочных </a:t>
            </a:r>
            <a:r>
              <a:rPr lang="ru-RU" dirty="0" smtClean="0"/>
              <a:t>переводов</a:t>
            </a:r>
          </a:p>
          <a:p>
            <a:pPr algn="ctr"/>
            <a:r>
              <a:rPr lang="ru-RU" dirty="0" smtClean="0"/>
              <a:t>по </a:t>
            </a:r>
            <a:r>
              <a:rPr lang="ru-RU" dirty="0"/>
              <a:t>эпюре № 640.</a:t>
            </a:r>
          </a:p>
        </p:txBody>
      </p:sp>
    </p:spTree>
    <p:extLst>
      <p:ext uri="{BB962C8B-B14F-4D97-AF65-F5344CB8AC3E}">
        <p14:creationId xmlns:p14="http://schemas.microsoft.com/office/powerpoint/2010/main" val="3753587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7463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836712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Крестовина </a:t>
            </a:r>
            <a:r>
              <a:rPr lang="ru-RU" b="1" dirty="0"/>
              <a:t>8404.13.000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12219" y="1741020"/>
            <a:ext cx="83195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Моноблочная отливка </a:t>
            </a:r>
            <a:r>
              <a:rPr lang="ru-RU" sz="1600" dirty="0"/>
              <a:t>из высокомарганцовистой стали с приваренными 4-я рельсовыми окончаниями. 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Изготавливается </a:t>
            </a:r>
            <a:r>
              <a:rPr lang="ru-RU" sz="1600" dirty="0"/>
              <a:t>в 2-х исполнениях для правого и левого направлений перевода по техническим условиям «Соединения и пересечения трамвайных путей» ЛПТП.665129.006ТУ.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64936"/>
            <a:ext cx="8784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Предназначена для </a:t>
            </a:r>
            <a:r>
              <a:rPr lang="ru-RU" dirty="0"/>
              <a:t>укладки в составе трамвайных стрелочных </a:t>
            </a:r>
            <a:r>
              <a:rPr lang="ru-RU" dirty="0" smtClean="0"/>
              <a:t>переводов</a:t>
            </a:r>
          </a:p>
          <a:p>
            <a:pPr algn="ctr"/>
            <a:r>
              <a:rPr lang="ru-RU" dirty="0" smtClean="0"/>
              <a:t>по </a:t>
            </a:r>
            <a:r>
              <a:rPr lang="ru-RU" dirty="0"/>
              <a:t>эпюре № 640.</a:t>
            </a:r>
          </a:p>
        </p:txBody>
      </p:sp>
      <p:pic>
        <p:nvPicPr>
          <p:cNvPr id="6" name="Picture 2" descr="D:\Desktop\Выставка трамвайной стрелочной продукции\2018-11-15 09-02-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1" b="12933"/>
          <a:stretch/>
        </p:blipFill>
        <p:spPr bwMode="auto">
          <a:xfrm>
            <a:off x="110720" y="3176055"/>
            <a:ext cx="5821850" cy="262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32682" y="3176055"/>
            <a:ext cx="3096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Сварные стыки расположены на общем мостике, что обеспечивает повышение эксплуатационной надежности соединений. Крестовина может быть изготовлена без упрочнения и с упрочнением рабочих поверхностей приварных рельсовых окончаний методом наплавки.</a:t>
            </a:r>
          </a:p>
        </p:txBody>
      </p:sp>
    </p:spTree>
    <p:extLst>
      <p:ext uri="{BB962C8B-B14F-4D97-AF65-F5344CB8AC3E}">
        <p14:creationId xmlns:p14="http://schemas.microsoft.com/office/powerpoint/2010/main" val="2775225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7463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836712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Крестовина </a:t>
            </a:r>
            <a:r>
              <a:rPr lang="ru-RU" b="1" dirty="0"/>
              <a:t>8407.03.000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12219" y="1628800"/>
            <a:ext cx="83195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Моноблочная центральная часть </a:t>
            </a:r>
            <a:r>
              <a:rPr lang="ru-RU" sz="1600" dirty="0"/>
              <a:t>из профиля </a:t>
            </a:r>
            <a:r>
              <a:rPr lang="en-US" sz="1600" dirty="0" err="1"/>
              <a:t>Ri</a:t>
            </a:r>
            <a:r>
              <a:rPr lang="ru-RU" sz="1600" dirty="0"/>
              <a:t>310</a:t>
            </a:r>
            <a:r>
              <a:rPr lang="en-US" sz="1600" dirty="0"/>
              <a:t>C</a:t>
            </a:r>
            <a:r>
              <a:rPr lang="ru-RU" sz="1600" dirty="0"/>
              <a:t>1/</a:t>
            </a:r>
            <a:r>
              <a:rPr lang="en-US" sz="1600" dirty="0"/>
              <a:t>R</a:t>
            </a:r>
            <a:r>
              <a:rPr lang="ru-RU" sz="1600" dirty="0"/>
              <a:t>220 </a:t>
            </a:r>
            <a:r>
              <a:rPr lang="en-US" sz="1600" dirty="0"/>
              <a:t>EN</a:t>
            </a:r>
            <a:r>
              <a:rPr lang="ru-RU" sz="1600" dirty="0"/>
              <a:t>13674-1 с приваренными ванным способом 4-я рельсовыми окончаниями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Изготавливается </a:t>
            </a:r>
            <a:r>
              <a:rPr lang="ru-RU" sz="1600" dirty="0"/>
              <a:t>в 2-х исполнениях для правого и левого направлений перевода по техническим условиям «Соединения и пересечения трамвайных путей» ЛПТП.665129.006ТУ.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15452"/>
            <a:ext cx="8784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Предназначена для </a:t>
            </a:r>
            <a:r>
              <a:rPr lang="ru-RU" dirty="0"/>
              <a:t>укладки в составе трамвайных стрелочных </a:t>
            </a:r>
            <a:r>
              <a:rPr lang="ru-RU" dirty="0" smtClean="0"/>
              <a:t>переводов</a:t>
            </a:r>
          </a:p>
          <a:p>
            <a:pPr algn="ctr"/>
            <a:r>
              <a:rPr lang="ru-RU" dirty="0" smtClean="0"/>
              <a:t>по </a:t>
            </a:r>
            <a:r>
              <a:rPr lang="ru-RU" dirty="0"/>
              <a:t>эпюрам № 878 и 878А.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0191" y="5127555"/>
            <a:ext cx="8787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Сварные стыки расположены на уширенных подкладках, что способствует повышению эксплуатационной надежности соединений. Дно желоба крестовины упрочнено в зоне сварных стыков методом наплавки.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8" b="20178"/>
          <a:stretch/>
        </p:blipFill>
        <p:spPr bwMode="auto">
          <a:xfrm>
            <a:off x="827584" y="3056278"/>
            <a:ext cx="7676022" cy="19899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25560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742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1" y="548680"/>
            <a:ext cx="3168064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Контррельсы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196752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Контррельсовые узлы оказывают положительное влияние на работу трамвайной крестовины </a:t>
            </a:r>
          </a:p>
          <a:p>
            <a:r>
              <a:rPr lang="ru-RU" sz="1400" dirty="0" smtClean="0"/>
              <a:t>и в первую очередь на её преждевременный  износ. Контррельсы изготавливаются из рельсов типа Т62 (без желоба) по ТС 05757676-43-2016 с переменным желобом по ширине. При желании заказчика могут быть поверхностно  закалены до твердости 320-360 </a:t>
            </a:r>
            <a:r>
              <a:rPr lang="en-US" sz="1400" dirty="0" smtClean="0"/>
              <a:t>HB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2050" name="Picture 2" descr="C:\Users\Admin\Desktop\Мои документы\Фото\Фрезерование желоба\IMG_21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302" y="3717032"/>
            <a:ext cx="3993062" cy="299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79469"/>
            <a:ext cx="3383776" cy="254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3A2346-982A-4190-B992-413B834C54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2179469"/>
            <a:ext cx="2251941" cy="254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01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89" y="764704"/>
            <a:ext cx="5810250" cy="648072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5" name="Picture 2" descr="C:\Users\Admin\Desktop\Мои документы\Фото\Минск 23.10.2018\P103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53" y="3017600"/>
            <a:ext cx="3283404" cy="252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esktop\Мои документы\Фото\IMG-5b02860addc9d2c3f1b3a11da3b4bfb5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9" y="2708776"/>
            <a:ext cx="2490859" cy="313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t="22948" r="33122" b="7363"/>
          <a:stretch/>
        </p:blipFill>
        <p:spPr bwMode="auto">
          <a:xfrm>
            <a:off x="7335024" y="2607160"/>
            <a:ext cx="1125408" cy="334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1512438"/>
            <a:ext cx="865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По требованию Заказчика рельсы могут быть </a:t>
            </a:r>
            <a:r>
              <a:rPr lang="ru-RU" sz="1400" dirty="0" err="1" smtClean="0"/>
              <a:t>нетермоупрочненные</a:t>
            </a:r>
            <a:r>
              <a:rPr lang="ru-RU" sz="1400" dirty="0" smtClean="0"/>
              <a:t> или поверхностно упрочненные токами высокой частоты до твердости 340-360  НВ на специальных закалочных установках;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Рельсы соединительных путей могут поставляться в изогнутом по радиусной эпюре состоянии.</a:t>
            </a:r>
          </a:p>
        </p:txBody>
      </p:sp>
    </p:spTree>
    <p:extLst>
      <p:ext uri="{BB962C8B-B14F-4D97-AF65-F5344CB8AC3E}">
        <p14:creationId xmlns:p14="http://schemas.microsoft.com/office/powerpoint/2010/main" val="4241644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36513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30700" y="836712"/>
            <a:ext cx="5421144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Накладки стыковые, тяги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7" y="1412473"/>
            <a:ext cx="9508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 Накладки</a:t>
            </a:r>
            <a:r>
              <a:rPr lang="ru-RU" dirty="0" smtClean="0"/>
              <a:t> </a:t>
            </a:r>
            <a:r>
              <a:rPr lang="ru-RU" sz="1400" dirty="0" smtClean="0"/>
              <a:t>стыковые (наружная 501-122, внутренняя 501-121 изготавливаются методом литья из </a:t>
            </a:r>
          </a:p>
          <a:p>
            <a:r>
              <a:rPr lang="ru-RU" sz="1400" dirty="0" smtClean="0"/>
              <a:t>углеродистой стали 20-30Л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34081" y="4108430"/>
            <a:ext cx="8214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 Тяга трамвайная регулируемая </a:t>
            </a:r>
            <a:endParaRPr lang="ru-RU" sz="1400" dirty="0"/>
          </a:p>
        </p:txBody>
      </p:sp>
      <p:pic>
        <p:nvPicPr>
          <p:cNvPr id="6" name="Picture 2" descr="C:\Users\Admin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94" y="1997248"/>
            <a:ext cx="705960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Мои документы\Фото\P1030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09120"/>
            <a:ext cx="3814685" cy="189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перевод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09120"/>
            <a:ext cx="3813688" cy="189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528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8367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73278" y="836712"/>
            <a:ext cx="7931980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Будем рады видеть Вас в числе наших</a:t>
            </a:r>
          </a:p>
          <a:p>
            <a:pPr lvl="0"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остоянных клиентов!</a:t>
            </a:r>
            <a:endParaRPr lang="en-US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3842737"/>
            <a:ext cx="8334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 вопросам закупки нашей продукции обращаться</a:t>
            </a:r>
            <a:r>
              <a:rPr lang="en-US" b="1" dirty="0" smtClean="0"/>
              <a:t>:</a:t>
            </a:r>
          </a:p>
          <a:p>
            <a:endParaRPr lang="en-US" b="1" dirty="0" smtClean="0"/>
          </a:p>
          <a:p>
            <a:r>
              <a:rPr lang="ru-RU" dirty="0" smtClean="0"/>
              <a:t>Общество </a:t>
            </a:r>
            <a:r>
              <a:rPr lang="ru-RU" dirty="0"/>
              <a:t>с ограниченной ответственностью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Муромская стрелочная компания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РФ</a:t>
            </a:r>
            <a:r>
              <a:rPr lang="ru-RU" dirty="0"/>
              <a:t>, 602262, Владимирская обл., г. Муром, ул. Стахановская, </a:t>
            </a:r>
            <a:r>
              <a:rPr lang="ru-RU" dirty="0" smtClean="0"/>
              <a:t>д.22а</a:t>
            </a:r>
          </a:p>
          <a:p>
            <a:r>
              <a:rPr lang="ru-RU" dirty="0" smtClean="0"/>
              <a:t>Тел. 8(49234</a:t>
            </a:r>
            <a:r>
              <a:rPr lang="ru-RU" dirty="0"/>
              <a:t>) 4-99-80, </a:t>
            </a:r>
            <a:r>
              <a:rPr lang="ru-RU" dirty="0" smtClean="0"/>
              <a:t>4-99-85,4-92-23 / Факс </a:t>
            </a:r>
            <a:r>
              <a:rPr lang="ru-RU" dirty="0"/>
              <a:t>(49234) </a:t>
            </a:r>
            <a:r>
              <a:rPr lang="ru-RU" dirty="0" smtClean="0"/>
              <a:t>4-97-20</a:t>
            </a:r>
          </a:p>
          <a:p>
            <a:r>
              <a:rPr lang="en-US" dirty="0"/>
              <a:t>E-mail: </a:t>
            </a:r>
            <a:r>
              <a:rPr lang="en-US" u="sng" dirty="0"/>
              <a:t>msk@oaomsz.ru</a:t>
            </a:r>
            <a:endParaRPr lang="ru-RU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2088411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Общество с ограниченной ответственностью «Завод транспортного</a:t>
            </a:r>
          </a:p>
          <a:p>
            <a:r>
              <a:rPr lang="ru-RU" dirty="0" smtClean="0"/>
              <a:t>Оборудования (ООО «ЗТО»)</a:t>
            </a:r>
          </a:p>
          <a:p>
            <a:r>
              <a:rPr lang="ru-RU" dirty="0" smtClean="0"/>
              <a:t>РФ, </a:t>
            </a:r>
            <a:r>
              <a:rPr lang="ru-RU" dirty="0"/>
              <a:t>624300, Свердловская обл., г. Кушва, ул. 8 Марта, д. 2 </a:t>
            </a:r>
          </a:p>
          <a:p>
            <a:r>
              <a:rPr lang="ru-RU" dirty="0"/>
              <a:t>Тел.: +7 34344 2-21-72 / Факс: +7 34344 2-21-72 доб. 101</a:t>
            </a:r>
          </a:p>
          <a:p>
            <a:r>
              <a:rPr lang="ru-RU" dirty="0"/>
              <a:t>Почта: </a:t>
            </a:r>
            <a:r>
              <a:rPr lang="en-US" u="sng" dirty="0" err="1" smtClean="0"/>
              <a:t>sale@tef</a:t>
            </a:r>
            <a:r>
              <a:rPr lang="en-US" u="sng" dirty="0" smtClean="0"/>
              <a:t>/</a:t>
            </a:r>
            <a:r>
              <a:rPr lang="en-US" u="sng" dirty="0" err="1" smtClean="0"/>
              <a:t>ru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147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47667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5512" y="764704"/>
            <a:ext cx="8913017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МОДЕРНИЗИРОВАННЫЕ СТРЕЛОЧНЫЕ ПЕРЕВОДЫ ПРЯМОГО И </a:t>
            </a:r>
          </a:p>
          <a:p>
            <a:pPr algn="ctr"/>
            <a:r>
              <a:rPr lang="ru-RU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БОКОВОГо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ТРАМВАЙНОГО ПУТИ РАДИУСАМИ 30 метров и 50 метров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691" y="1633136"/>
            <a:ext cx="8895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dirty="0" smtClean="0"/>
              <a:t>ПРОЕКТ</a:t>
            </a:r>
            <a:r>
              <a:rPr lang="ru-RU" sz="1200" b="1" dirty="0" smtClean="0"/>
              <a:t>				</a:t>
            </a:r>
            <a:r>
              <a:rPr lang="ru-RU" sz="1200" b="1" u="sng" dirty="0" smtClean="0"/>
              <a:t>8428.00.000</a:t>
            </a:r>
            <a:r>
              <a:rPr lang="ru-RU" sz="1200" b="1" dirty="0" smtClean="0"/>
              <a:t>		</a:t>
            </a:r>
            <a:r>
              <a:rPr lang="ru-RU" sz="1200" b="1" u="sng" dirty="0" smtClean="0"/>
              <a:t>8430.00.000</a:t>
            </a:r>
            <a:r>
              <a:rPr lang="en-US" sz="1200" b="1" u="sng" dirty="0" smtClean="0"/>
              <a:t>	</a:t>
            </a:r>
            <a:r>
              <a:rPr lang="en-US" sz="1200" b="1" dirty="0" smtClean="0"/>
              <a:t>	</a:t>
            </a:r>
            <a:r>
              <a:rPr lang="en-US" sz="1200" b="1" u="sng" dirty="0" smtClean="0"/>
              <a:t>8431.00.000</a:t>
            </a:r>
            <a:endParaRPr lang="ru-RU" sz="1200" b="1" u="sng" dirty="0" smtClean="0"/>
          </a:p>
          <a:p>
            <a:r>
              <a:rPr lang="ru-RU" sz="1200" dirty="0" smtClean="0"/>
              <a:t>Ширина колеи, мм		</a:t>
            </a:r>
            <a:r>
              <a:rPr lang="en-US" sz="1200" dirty="0"/>
              <a:t>	</a:t>
            </a:r>
            <a:r>
              <a:rPr lang="en-US" sz="1200" dirty="0"/>
              <a:t> </a:t>
            </a:r>
            <a:r>
              <a:rPr lang="en-US" sz="1200" dirty="0" smtClean="0"/>
              <a:t>    </a:t>
            </a:r>
            <a:r>
              <a:rPr lang="ru-RU" sz="1200" dirty="0" smtClean="0"/>
              <a:t>1524</a:t>
            </a:r>
            <a:r>
              <a:rPr lang="ru-RU" sz="1200" dirty="0" smtClean="0"/>
              <a:t>		       </a:t>
            </a:r>
            <a:r>
              <a:rPr lang="ru-RU" sz="1200" dirty="0" smtClean="0"/>
              <a:t>1524</a:t>
            </a:r>
            <a:r>
              <a:rPr lang="en-US" sz="1200" dirty="0" smtClean="0"/>
              <a:t>		      1524</a:t>
            </a:r>
            <a:endParaRPr lang="ru-RU" sz="1200" dirty="0" smtClean="0"/>
          </a:p>
          <a:p>
            <a:r>
              <a:rPr lang="ru-RU" sz="1200" dirty="0" smtClean="0"/>
              <a:t>Полная длина, мм			</a:t>
            </a:r>
            <a:r>
              <a:rPr lang="ru-RU" sz="1200" dirty="0" smtClean="0"/>
              <a:t>     </a:t>
            </a:r>
            <a:r>
              <a:rPr lang="ru-RU" sz="1200" dirty="0" smtClean="0"/>
              <a:t>11002		      </a:t>
            </a:r>
            <a:r>
              <a:rPr lang="ru-RU" sz="1200" dirty="0" smtClean="0"/>
              <a:t>13873</a:t>
            </a:r>
            <a:r>
              <a:rPr lang="en-US" sz="1200" dirty="0" smtClean="0"/>
              <a:t>		     10920</a:t>
            </a:r>
            <a:endParaRPr lang="ru-RU" sz="1200" dirty="0" smtClean="0"/>
          </a:p>
          <a:p>
            <a:r>
              <a:rPr lang="ru-RU" sz="1200" dirty="0" smtClean="0"/>
              <a:t>Радиус бокового пути, мм				     </a:t>
            </a:r>
          </a:p>
          <a:p>
            <a:r>
              <a:rPr lang="ru-RU" sz="1200" dirty="0"/>
              <a:t> </a:t>
            </a:r>
            <a:r>
              <a:rPr lang="ru-RU" sz="1200" dirty="0" smtClean="0"/>
              <a:t>            стрелки			</a:t>
            </a:r>
            <a:r>
              <a:rPr lang="ru-RU" sz="1200" dirty="0" smtClean="0"/>
              <a:t>     </a:t>
            </a:r>
            <a:r>
              <a:rPr lang="ru-RU" sz="1200" dirty="0" smtClean="0"/>
              <a:t>30000		      </a:t>
            </a:r>
            <a:r>
              <a:rPr lang="ru-RU" sz="1200" dirty="0" smtClean="0"/>
              <a:t>51524</a:t>
            </a:r>
            <a:r>
              <a:rPr lang="en-US" sz="1200" dirty="0" smtClean="0"/>
              <a:t>		     30762</a:t>
            </a:r>
            <a:endParaRPr lang="ru-RU" sz="1200" dirty="0" smtClean="0"/>
          </a:p>
          <a:p>
            <a:r>
              <a:rPr lang="ru-RU" sz="1200" dirty="0"/>
              <a:t> </a:t>
            </a:r>
            <a:r>
              <a:rPr lang="ru-RU" sz="1200" dirty="0" smtClean="0"/>
              <a:t>            переводной кривой		</a:t>
            </a:r>
            <a:r>
              <a:rPr lang="ru-RU" sz="1200" dirty="0" smtClean="0"/>
              <a:t>     </a:t>
            </a:r>
            <a:r>
              <a:rPr lang="ru-RU" sz="1200" dirty="0" smtClean="0"/>
              <a:t>31683		      </a:t>
            </a:r>
            <a:r>
              <a:rPr lang="ru-RU" sz="1200" dirty="0" smtClean="0"/>
              <a:t>55969</a:t>
            </a:r>
            <a:r>
              <a:rPr lang="en-US" sz="1200" dirty="0" smtClean="0"/>
              <a:t>		        -</a:t>
            </a:r>
            <a:endParaRPr lang="ru-RU" sz="1200" dirty="0" smtClean="0"/>
          </a:p>
          <a:p>
            <a:r>
              <a:rPr lang="ru-RU" sz="1200" dirty="0"/>
              <a:t> </a:t>
            </a:r>
            <a:r>
              <a:rPr lang="ru-RU" sz="1200" dirty="0" smtClean="0"/>
              <a:t>            крестовины			</a:t>
            </a:r>
            <a:r>
              <a:rPr lang="ru-RU" sz="1200" dirty="0" smtClean="0"/>
              <a:t>     </a:t>
            </a:r>
            <a:r>
              <a:rPr lang="ru-RU" sz="1200" dirty="0" smtClean="0"/>
              <a:t>28424		      </a:t>
            </a:r>
            <a:r>
              <a:rPr lang="ru-RU" sz="1200" dirty="0" smtClean="0"/>
              <a:t>59948</a:t>
            </a:r>
            <a:r>
              <a:rPr lang="en-US" sz="1200" dirty="0" smtClean="0"/>
              <a:t>		        -</a:t>
            </a:r>
            <a:endParaRPr lang="ru-RU" sz="1200" dirty="0" smtClean="0"/>
          </a:p>
          <a:p>
            <a:r>
              <a:rPr lang="ru-RU" sz="1200" dirty="0" smtClean="0"/>
              <a:t>Максимальная скорость движения, км/ч</a:t>
            </a:r>
          </a:p>
          <a:p>
            <a:r>
              <a:rPr lang="ru-RU" sz="1200" dirty="0"/>
              <a:t> </a:t>
            </a:r>
            <a:r>
              <a:rPr lang="ru-RU" sz="1200" dirty="0" smtClean="0"/>
              <a:t>            по прямому пути			</a:t>
            </a:r>
            <a:r>
              <a:rPr lang="ru-RU" sz="1200" dirty="0" smtClean="0"/>
              <a:t>        </a:t>
            </a:r>
            <a:r>
              <a:rPr lang="ru-RU" sz="1200" dirty="0" smtClean="0"/>
              <a:t>20		         </a:t>
            </a:r>
            <a:r>
              <a:rPr lang="ru-RU" sz="1200" dirty="0" smtClean="0"/>
              <a:t>20</a:t>
            </a:r>
            <a:r>
              <a:rPr lang="en-US" sz="1200" dirty="0" smtClean="0"/>
              <a:t>		       40</a:t>
            </a:r>
            <a:endParaRPr lang="ru-RU" sz="1200" dirty="0" smtClean="0"/>
          </a:p>
          <a:p>
            <a:r>
              <a:rPr lang="ru-RU" sz="1200" dirty="0"/>
              <a:t> </a:t>
            </a:r>
            <a:r>
              <a:rPr lang="ru-RU" sz="1200" dirty="0" smtClean="0"/>
              <a:t>            по боковому пути	</a:t>
            </a:r>
            <a:r>
              <a:rPr lang="ru-RU" sz="1200" dirty="0"/>
              <a:t>	</a:t>
            </a:r>
            <a:r>
              <a:rPr lang="ru-RU" sz="1200" dirty="0" smtClean="0"/>
              <a:t>        </a:t>
            </a:r>
            <a:r>
              <a:rPr lang="ru-RU" sz="1200" dirty="0" smtClean="0"/>
              <a:t>10                                     </a:t>
            </a:r>
            <a:r>
              <a:rPr lang="ru-RU" sz="1200" dirty="0" smtClean="0"/>
              <a:t>10</a:t>
            </a:r>
            <a:r>
              <a:rPr lang="en-US" sz="1200" dirty="0" smtClean="0"/>
              <a:t>		       10</a:t>
            </a:r>
            <a:endParaRPr lang="ru-RU" sz="1200" dirty="0" smtClean="0"/>
          </a:p>
          <a:p>
            <a:r>
              <a:rPr lang="ru-RU" sz="1200" dirty="0" smtClean="0"/>
              <a:t>Максимальная длина отгрузочного места, мм         </a:t>
            </a:r>
            <a:r>
              <a:rPr lang="ru-RU" sz="1200" dirty="0" smtClean="0"/>
              <a:t>      </a:t>
            </a:r>
            <a:r>
              <a:rPr lang="ru-RU" sz="1200" dirty="0" smtClean="0"/>
              <a:t>4000                                  </a:t>
            </a:r>
            <a:r>
              <a:rPr lang="ru-RU" sz="1200" dirty="0" smtClean="0"/>
              <a:t>4800</a:t>
            </a:r>
            <a:r>
              <a:rPr lang="en-US" sz="1200" dirty="0" smtClean="0"/>
              <a:t>		     4000</a:t>
            </a:r>
            <a:endParaRPr lang="ru-RU" sz="1200" dirty="0" smtClean="0"/>
          </a:p>
          <a:p>
            <a:r>
              <a:rPr lang="ru-RU" sz="1200" dirty="0" smtClean="0"/>
              <a:t>Масса стрелки, кг			</a:t>
            </a:r>
            <a:r>
              <a:rPr lang="ru-RU" sz="1200" dirty="0" smtClean="0"/>
              <a:t>      </a:t>
            </a:r>
            <a:r>
              <a:rPr lang="ru-RU" sz="1200" dirty="0" smtClean="0"/>
              <a:t>2200		       </a:t>
            </a:r>
            <a:r>
              <a:rPr lang="ru-RU" sz="1200" dirty="0" smtClean="0"/>
              <a:t>2183</a:t>
            </a:r>
            <a:r>
              <a:rPr lang="en-US" sz="1200" dirty="0" smtClean="0"/>
              <a:t>		     2100</a:t>
            </a:r>
            <a:endParaRPr lang="ru-RU" sz="1200" dirty="0"/>
          </a:p>
        </p:txBody>
      </p:sp>
      <p:pic>
        <p:nvPicPr>
          <p:cNvPr id="5" name="Picture 2" descr="http://transphoto.ru/photo/00/68/26/68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794" y="3933056"/>
            <a:ext cx="3608917" cy="27066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355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0085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Трамвайный стрелочный перевод 8431.00.000</a:t>
            </a:r>
            <a:endParaRPr lang="ru-RU" dirty="0"/>
          </a:p>
        </p:txBody>
      </p:sp>
      <p:pic>
        <p:nvPicPr>
          <p:cNvPr id="8" name="Picture 3" descr="D:\Desktop\Выставка трамвайной стрелочной продукции\2018-11-15 08-59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18144"/>
            <a:ext cx="4864539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Desktop\Выставка трамвайной стрелочной продукции\2018-11-15 09-18-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3" y="908720"/>
            <a:ext cx="4563084" cy="256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48063" y="1124744"/>
            <a:ext cx="3967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Тела </a:t>
            </a:r>
            <a:r>
              <a:rPr lang="ru-RU" sz="1600" dirty="0"/>
              <a:t>наружные и внутренние с перьями и крестовина ЛГ884 выполнены в виде отливок из высокомарганцовистой стали.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088" y="3642976"/>
            <a:ext cx="3786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Изготавливается </a:t>
            </a:r>
            <a:r>
              <a:rPr lang="ru-RU" sz="1600" dirty="0"/>
              <a:t>в 2-х исполнениях для правого и левого направлений по техническим условиям «Соединения и пересечения трамвайных путей» ЛПТП.665129.006ТУ</a:t>
            </a:r>
            <a:r>
              <a:rPr lang="ru-RU" sz="1600" dirty="0" smtClean="0"/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6858" y="260648"/>
            <a:ext cx="8784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Предназначен для перевода </a:t>
            </a:r>
            <a:r>
              <a:rPr lang="ru-RU" dirty="0"/>
              <a:t>трамваев с одного пути на другой </a:t>
            </a:r>
            <a:endParaRPr lang="ru-RU" dirty="0" smtClean="0"/>
          </a:p>
          <a:p>
            <a:pPr algn="ctr"/>
            <a:r>
              <a:rPr lang="ru-RU" dirty="0" smtClean="0"/>
              <a:t>при </a:t>
            </a:r>
            <a:r>
              <a:rPr lang="ru-RU" dirty="0"/>
              <a:t>радиусе внутренней нити 30 м.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088" y="5264040"/>
            <a:ext cx="8971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Дополнительно стрелочный перевод комплектуется:</a:t>
            </a:r>
          </a:p>
          <a:p>
            <a:r>
              <a:rPr lang="ru-RU" dirty="0"/>
              <a:t>- электроприводом стрелочным для трамвайных переводов СПТ, производства АО «</a:t>
            </a:r>
            <a:r>
              <a:rPr lang="ru-RU" dirty="0" err="1"/>
              <a:t>Термотрон</a:t>
            </a:r>
            <a:r>
              <a:rPr lang="ru-RU" dirty="0"/>
              <a:t>-Завод»;</a:t>
            </a:r>
          </a:p>
          <a:p>
            <a:r>
              <a:rPr lang="ru-RU" dirty="0"/>
              <a:t>- системой </a:t>
            </a:r>
            <a:r>
              <a:rPr lang="ru-RU" dirty="0" err="1"/>
              <a:t>электрообогрева</a:t>
            </a:r>
            <a:r>
              <a:rPr lang="ru-RU" dirty="0"/>
              <a:t> наружного и внутреннего тел;</a:t>
            </a:r>
          </a:p>
          <a:p>
            <a:r>
              <a:rPr lang="ru-RU" dirty="0"/>
              <a:t>- системой управления стрелкой, производства АО «НИИТМ».</a:t>
            </a:r>
          </a:p>
        </p:txBody>
      </p:sp>
    </p:spTree>
    <p:extLst>
      <p:ext uri="{BB962C8B-B14F-4D97-AF65-F5344CB8AC3E}">
        <p14:creationId xmlns:p14="http://schemas.microsoft.com/office/powerpoint/2010/main" val="538178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910" y="543595"/>
            <a:ext cx="1365250" cy="365125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611560" y="908720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rgbClr val="002060"/>
                </a:solidFill>
              </a:rPr>
              <a:t>Модернизированные </a:t>
            </a:r>
            <a:r>
              <a:rPr lang="ru-RU" sz="1200" smtClean="0">
                <a:solidFill>
                  <a:srgbClr val="002060"/>
                </a:solidFill>
              </a:rPr>
              <a:t>Стрелки проектов 8428, 8431, 8431:</a:t>
            </a:r>
          </a:p>
          <a:p>
            <a:pPr marL="171450" lvl="0" indent="-171450"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</a:rPr>
              <a:t> </a:t>
            </a:r>
            <a:r>
              <a:rPr lang="ru-RU" sz="1200" dirty="0">
                <a:solidFill>
                  <a:srgbClr val="002060"/>
                </a:solidFill>
              </a:rPr>
              <a:t>оборудованы местами для установки тэнов </a:t>
            </a:r>
            <a:r>
              <a:rPr lang="ru-RU" sz="1200" dirty="0" err="1">
                <a:solidFill>
                  <a:srgbClr val="002060"/>
                </a:solidFill>
              </a:rPr>
              <a:t>электрообогрева</a:t>
            </a:r>
            <a:r>
              <a:rPr lang="ru-RU" sz="1200" dirty="0">
                <a:solidFill>
                  <a:srgbClr val="002060"/>
                </a:solidFill>
              </a:rPr>
              <a:t>.</a:t>
            </a:r>
          </a:p>
          <a:p>
            <a:pPr marL="171450" lvl="0" indent="-171450">
              <a:buFontTx/>
              <a:buChar char="-"/>
            </a:pPr>
            <a:r>
              <a:rPr lang="ru-RU" sz="1200" dirty="0">
                <a:solidFill>
                  <a:srgbClr val="002060"/>
                </a:solidFill>
              </a:rPr>
              <a:t>Тела стрелки выполнены с ребрами жесткости, что повышает общую жесткость отливки.</a:t>
            </a:r>
          </a:p>
          <a:p>
            <a:pPr marL="171450" lvl="0" indent="-171450"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</a:rPr>
              <a:t>Корневое крепление пера стрелки выполнено по типу «ласточкин хвост». Такая конструкция увеличивает надежность данного узла</a:t>
            </a:r>
          </a:p>
          <a:p>
            <a:pPr marL="171450" lvl="0" indent="-171450"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</a:rPr>
              <a:t>С </a:t>
            </a:r>
            <a:r>
              <a:rPr lang="ru-RU" sz="1200" dirty="0">
                <a:solidFill>
                  <a:srgbClr val="002060"/>
                </a:solidFill>
              </a:rPr>
              <a:t>целью исключения «разбития»  отверстия в ушко пера запрессовывается сменная втулка повышенной твердости.</a:t>
            </a:r>
          </a:p>
          <a:p>
            <a:pPr marL="171450" lvl="0" indent="-171450">
              <a:buFontTx/>
              <a:buChar char="-"/>
            </a:pPr>
            <a:r>
              <a:rPr lang="ru-RU" sz="1200" dirty="0">
                <a:solidFill>
                  <a:srgbClr val="002060"/>
                </a:solidFill>
              </a:rPr>
              <a:t>Сечение крестовин коробчатого типа, что обуславливает лучшую переработку  от воздействия колесной пары подвижного состава</a:t>
            </a:r>
          </a:p>
          <a:p>
            <a:pPr marL="171450" lvl="0" indent="-171450">
              <a:buFontTx/>
              <a:buChar char="-"/>
            </a:pPr>
            <a:r>
              <a:rPr lang="ru-RU" sz="1200" dirty="0">
                <a:solidFill>
                  <a:srgbClr val="002060"/>
                </a:solidFill>
              </a:rPr>
              <a:t>Пятовая колодка стрелки имеет набор регулировочных пластин, что позволяет создать надежное расклиненное крепление</a:t>
            </a:r>
          </a:p>
        </p:txBody>
      </p:sp>
      <p:pic>
        <p:nvPicPr>
          <p:cNvPr id="1028" name="Picture 4" descr="C:\Users\Admin\Desktop\Мои документы\Фото\Стрелка 8431\IMG_22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3691055" cy="29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Мои документы\Фото\Стрелка 8431\IMG_22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177" y="3096766"/>
            <a:ext cx="4315784" cy="29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09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411760" y="836712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Стрелка подвижная литая ЛГМ-126</a:t>
            </a:r>
            <a:endParaRPr lang="ru-RU" b="1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115452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Входит </a:t>
            </a:r>
            <a:r>
              <a:rPr lang="ru-RU" dirty="0"/>
              <a:t>в состав </a:t>
            </a:r>
            <a:r>
              <a:rPr lang="ru-RU" dirty="0" err="1"/>
              <a:t>одноперьевой</a:t>
            </a:r>
            <a:r>
              <a:rPr lang="ru-RU" dirty="0"/>
              <a:t> трамвайной стрелки радиуса 30 м.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97821" y="4653136"/>
            <a:ext cx="87871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Стрелка состоит из тела стрелки и стрелочного пера, выполненных в виде отливок из высокомарганцовистой стали и обработанных по поверхностям катания. Перо поворотной конструкции с узлом крепления корня пятовой колодкой. В передней коробке расположен пружинный механизм замыкания пера в одном из рабочих положений.</a:t>
            </a:r>
          </a:p>
        </p:txBody>
      </p:sp>
      <p:pic>
        <p:nvPicPr>
          <p:cNvPr id="16" name="Picture 2" descr="D:\Desktop\Выставка трамвайной стрелочной продукции\2018-11-15 09-04-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4" t="14123" r="11237" b="15865"/>
          <a:stretch/>
        </p:blipFill>
        <p:spPr bwMode="auto">
          <a:xfrm>
            <a:off x="2078651" y="1556792"/>
            <a:ext cx="5544506" cy="29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118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836712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Тело стрелки глухое </a:t>
            </a:r>
            <a:r>
              <a:rPr lang="ru-RU" b="1" dirty="0" smtClean="0"/>
              <a:t>ЛГУ-129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15452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Предназначено для использования </a:t>
            </a:r>
            <a:r>
              <a:rPr lang="ru-RU" dirty="0"/>
              <a:t>в </a:t>
            </a:r>
            <a:r>
              <a:rPr lang="ru-RU" dirty="0" err="1"/>
              <a:t>одноперьевой</a:t>
            </a:r>
            <a:r>
              <a:rPr lang="ru-RU" dirty="0"/>
              <a:t> трамвайной стрелке радиуса 30 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7821" y="4149080"/>
            <a:ext cx="8787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Тело выполнено в виде моноблочной отливки из высокомарганцовистой стали и изготавливается в 2-х исполнениях для правого и левого направлений по техническим условиям «Соединения и пересечения трамвайных путей» ЛПТП.665129.006ТУ.</a:t>
            </a:r>
          </a:p>
        </p:txBody>
      </p:sp>
      <p:pic>
        <p:nvPicPr>
          <p:cNvPr id="6" name="Picture 2" descr="D:\Desktop\Выставка трамвайной стрелочной продукции\2018-11-15 09-05-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4" r="6804" b="26200"/>
          <a:stretch/>
        </p:blipFill>
        <p:spPr bwMode="auto">
          <a:xfrm>
            <a:off x="1327816" y="1772816"/>
            <a:ext cx="7046175" cy="213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148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51720" y="601524"/>
            <a:ext cx="5472608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Трамвайные крестовины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675" y="112474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2.1 Цельнолитая крестовина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19872" y="4972769"/>
            <a:ext cx="244827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Преимущества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523" y="5373216"/>
            <a:ext cx="87129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 smtClean="0"/>
              <a:t>Изготовление  из высокомарганцовистой стали 110 Г13Л</a:t>
            </a:r>
            <a:r>
              <a:rPr lang="ru-RU" sz="1400" dirty="0"/>
              <a:t>с высоким сопротивлением </a:t>
            </a:r>
            <a:r>
              <a:rPr lang="ru-RU" sz="1400" dirty="0" smtClean="0"/>
              <a:t>износу </a:t>
            </a:r>
            <a:r>
              <a:rPr lang="ru-RU" sz="1400" dirty="0"/>
              <a:t>(истиранию) при больших давлениях или ударных нагрузках</a:t>
            </a:r>
            <a:r>
              <a:rPr lang="ru-RU" sz="1400" dirty="0" smtClean="0"/>
              <a:t> .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Формовка производится по технологии ХТС (холодно-твердеющие смеси) с облицовкой форм оливиновым песком, что значительно повышает  качество изготовления отливок и её эстетический вид.</a:t>
            </a:r>
          </a:p>
          <a:p>
            <a:pPr marL="285750" indent="-285750">
              <a:buFontTx/>
              <a:buChar char="-"/>
            </a:pPr>
            <a:endParaRPr lang="ru-RU" sz="1400" dirty="0"/>
          </a:p>
        </p:txBody>
      </p:sp>
      <p:pic>
        <p:nvPicPr>
          <p:cNvPr id="5125" name="Picture 5" descr="C:\Users\Admin\Desktop\Мои документы\Фото\8403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20" y="1660768"/>
            <a:ext cx="4253253" cy="328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Мои документы\Фото\Крестовины 8404, 8403\IMG_22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292" y="1660768"/>
            <a:ext cx="4204199" cy="328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86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7463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564" y="65009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2.2 Литая крестовина с приварными  рельсовыми окончаниями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D8A583B-9204-4D65-AAD3-D340BEE81F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0" t="5948" r="19251" b="9217"/>
          <a:stretch/>
        </p:blipFill>
        <p:spPr>
          <a:xfrm>
            <a:off x="3491880" y="1852186"/>
            <a:ext cx="2592287" cy="16515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62C6CF-5B81-4ECB-B97C-7C8AFD225B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6708" r="16925" b="8674"/>
          <a:stretch/>
        </p:blipFill>
        <p:spPr>
          <a:xfrm>
            <a:off x="6271038" y="1852187"/>
            <a:ext cx="2621442" cy="1651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052736"/>
            <a:ext cx="849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конструкции крестовины использован центральный блок  - отливка из </a:t>
            </a:r>
          </a:p>
          <a:p>
            <a:r>
              <a:rPr lang="ru-RU" sz="1400" dirty="0"/>
              <a:t>в</a:t>
            </a:r>
            <a:r>
              <a:rPr lang="ru-RU" sz="1400" dirty="0" smtClean="0"/>
              <a:t>ысокомарганцовистой стали 110Г13Л с приварными рельсовыми окончаниями  имеющими переменный желоб</a:t>
            </a:r>
            <a:endParaRPr lang="ru-RU" sz="1400" dirty="0"/>
          </a:p>
        </p:txBody>
      </p:sp>
      <p:pic>
        <p:nvPicPr>
          <p:cNvPr id="1026" name="Picture 2" descr="C:\Users\Admin\Desktop\Мои документы\Фото\Фрезерование желоба\IMG_22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65" y="3573016"/>
            <a:ext cx="3468803" cy="300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Мои документы\Фото\20181108_0846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1045"/>
            <a:ext cx="3109626" cy="472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1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7463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07322" y="620688"/>
            <a:ext cx="255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3.3 Сварная крестовина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052736"/>
            <a:ext cx="8214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Сварная конструкция крестовины с центральным блоком из специального профиля </a:t>
            </a:r>
            <a:r>
              <a:rPr lang="en-US" sz="1400" dirty="0" err="1" smtClean="0"/>
              <a:t>Ri</a:t>
            </a:r>
            <a:r>
              <a:rPr lang="en-US" sz="1400" dirty="0" smtClean="0"/>
              <a:t> 310C1, </a:t>
            </a:r>
            <a:endParaRPr lang="ru-RU" sz="1400" dirty="0" smtClean="0"/>
          </a:p>
          <a:p>
            <a:r>
              <a:rPr lang="ru-RU" sz="1400" dirty="0"/>
              <a:t>м</a:t>
            </a:r>
            <a:r>
              <a:rPr lang="ru-RU" sz="1400" dirty="0" smtClean="0"/>
              <a:t>арка стали </a:t>
            </a:r>
            <a:r>
              <a:rPr lang="en-US" sz="1400" dirty="0" smtClean="0"/>
              <a:t>R</a:t>
            </a:r>
            <a:r>
              <a:rPr lang="ru-RU" sz="1400" dirty="0" smtClean="0"/>
              <a:t>220</a:t>
            </a:r>
            <a:r>
              <a:rPr lang="en-US" sz="1400" dirty="0" smtClean="0"/>
              <a:t>G1</a:t>
            </a:r>
            <a:r>
              <a:rPr lang="ru-RU" sz="1400" dirty="0" smtClean="0"/>
              <a:t> с приваренными рельсовыми окончаниями   имеющими переменный желоб</a:t>
            </a:r>
            <a:endParaRPr lang="ru-RU" sz="1400" dirty="0"/>
          </a:p>
        </p:txBody>
      </p:sp>
      <p:pic>
        <p:nvPicPr>
          <p:cNvPr id="2050" name="Picture 2" descr="C:\Users\Admin\Desktop\Мои документы\Фото\Крестовина 8407 сварная из блока\IMG_2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903" y="3598248"/>
            <a:ext cx="4466194" cy="313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6063FF6-7D7F-45FA-80F3-E3C29541DB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5821" r="20075" b="5819"/>
          <a:stretch/>
        </p:blipFill>
        <p:spPr>
          <a:xfrm>
            <a:off x="5580113" y="1700810"/>
            <a:ext cx="3295038" cy="24482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B02972-4355-4518-81B6-C1A4DE40F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5897" r="19287" b="7846"/>
          <a:stretch/>
        </p:blipFill>
        <p:spPr>
          <a:xfrm>
            <a:off x="763215" y="1700810"/>
            <a:ext cx="3278865" cy="24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5346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1845</TotalTime>
  <Words>923</Words>
  <Application>Microsoft Office PowerPoint</Application>
  <PresentationFormat>Экран (4:3)</PresentationFormat>
  <Paragraphs>101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Александр</cp:lastModifiedBy>
  <cp:revision>68</cp:revision>
  <cp:lastPrinted>2018-11-08T11:55:56Z</cp:lastPrinted>
  <dcterms:created xsi:type="dcterms:W3CDTF">2018-09-06T05:12:27Z</dcterms:created>
  <dcterms:modified xsi:type="dcterms:W3CDTF">2018-11-23T11:20:18Z</dcterms:modified>
</cp:coreProperties>
</file>